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270" r:id="rId4"/>
    <p:sldId id="271" r:id="rId5"/>
    <p:sldId id="258" r:id="rId6"/>
    <p:sldId id="272" r:id="rId7"/>
    <p:sldId id="273" r:id="rId8"/>
    <p:sldId id="274" r:id="rId9"/>
    <p:sldId id="275" r:id="rId10"/>
    <p:sldId id="27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9" autoAdjust="0"/>
    <p:restoredTop sz="94660"/>
  </p:normalViewPr>
  <p:slideViewPr>
    <p:cSldViewPr>
      <p:cViewPr varScale="1">
        <p:scale>
          <a:sx n="31" d="100"/>
          <a:sy n="31" d="100"/>
        </p:scale>
        <p:origin x="-1728"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8205C7-D9BE-461B-A409-20000BFC03DE}" type="doc">
      <dgm:prSet loTypeId="urn:microsoft.com/office/officeart/2005/8/layout/equation1" loCatId="process" qsTypeId="urn:microsoft.com/office/officeart/2005/8/quickstyle/simple1" qsCatId="simple" csTypeId="urn:microsoft.com/office/officeart/2005/8/colors/colorful4" csCatId="colorful" phldr="1"/>
      <dgm:spPr/>
      <dgm:t>
        <a:bodyPr/>
        <a:lstStyle/>
        <a:p>
          <a:endParaRPr lang="en-US"/>
        </a:p>
      </dgm:t>
    </dgm:pt>
    <dgm:pt modelId="{029AF159-FEDB-48FF-AB13-4883713EC796}">
      <dgm:prSet/>
      <dgm:spPr>
        <a:solidFill>
          <a:srgbClr val="00B050"/>
        </a:solidFill>
      </dgm:spPr>
      <dgm:t>
        <a:bodyPr/>
        <a:lstStyle/>
        <a:p>
          <a:pPr rtl="0"/>
          <a:r>
            <a:rPr lang="bn-BD" b="1" i="1" dirty="0" smtClean="0">
              <a:solidFill>
                <a:srgbClr val="FFFF00"/>
              </a:solidFill>
              <a:latin typeface="NikoshBAN" pitchFamily="2" charset="0"/>
              <a:cs typeface="NikoshBAN" pitchFamily="2" charset="0"/>
            </a:rPr>
            <a:t>পাঠ পরিচিতিঃ </a:t>
          </a:r>
          <a:endParaRPr lang="en-US" b="1" i="1" dirty="0">
            <a:solidFill>
              <a:srgbClr val="FFFF00"/>
            </a:solidFill>
            <a:latin typeface="NikoshBAN" pitchFamily="2" charset="0"/>
            <a:cs typeface="NikoshBAN" pitchFamily="2" charset="0"/>
          </a:endParaRPr>
        </a:p>
      </dgm:t>
    </dgm:pt>
    <dgm:pt modelId="{2FBC0A05-9BCA-4787-8CE1-31BCEDC026B1}" type="parTrans" cxnId="{7E252A20-A8CE-4D64-B136-87F9DD0A2D5E}">
      <dgm:prSet/>
      <dgm:spPr/>
      <dgm:t>
        <a:bodyPr/>
        <a:lstStyle/>
        <a:p>
          <a:endParaRPr lang="en-US">
            <a:solidFill>
              <a:srgbClr val="FFFF00"/>
            </a:solidFill>
          </a:endParaRPr>
        </a:p>
      </dgm:t>
    </dgm:pt>
    <dgm:pt modelId="{E0B29887-9053-47DC-9F49-5ACE43EB2C14}" type="sibTrans" cxnId="{7E252A20-A8CE-4D64-B136-87F9DD0A2D5E}">
      <dgm:prSet/>
      <dgm:spPr/>
      <dgm:t>
        <a:bodyPr/>
        <a:lstStyle/>
        <a:p>
          <a:endParaRPr lang="en-US">
            <a:solidFill>
              <a:srgbClr val="FFFF00"/>
            </a:solidFill>
          </a:endParaRPr>
        </a:p>
      </dgm:t>
    </dgm:pt>
    <dgm:pt modelId="{D455CC50-3D90-4A97-9B21-E235F46911EE}" type="pres">
      <dgm:prSet presAssocID="{968205C7-D9BE-461B-A409-20000BFC03DE}" presName="linearFlow" presStyleCnt="0">
        <dgm:presLayoutVars>
          <dgm:dir/>
          <dgm:resizeHandles val="exact"/>
        </dgm:presLayoutVars>
      </dgm:prSet>
      <dgm:spPr/>
      <dgm:t>
        <a:bodyPr/>
        <a:lstStyle/>
        <a:p>
          <a:endParaRPr lang="en-US"/>
        </a:p>
      </dgm:t>
    </dgm:pt>
    <dgm:pt modelId="{3385E486-AEE9-4983-8FD5-169EA99B176F}" type="pres">
      <dgm:prSet presAssocID="{029AF159-FEDB-48FF-AB13-4883713EC796}" presName="node" presStyleLbl="node1" presStyleIdx="0" presStyleCnt="1" custScaleX="509247" custLinFactNeighborX="-68817" custLinFactNeighborY="61903">
        <dgm:presLayoutVars>
          <dgm:bulletEnabled val="1"/>
        </dgm:presLayoutVars>
      </dgm:prSet>
      <dgm:spPr/>
      <dgm:t>
        <a:bodyPr/>
        <a:lstStyle/>
        <a:p>
          <a:endParaRPr lang="en-US"/>
        </a:p>
      </dgm:t>
    </dgm:pt>
  </dgm:ptLst>
  <dgm:cxnLst>
    <dgm:cxn modelId="{7E252A20-A8CE-4D64-B136-87F9DD0A2D5E}" srcId="{968205C7-D9BE-461B-A409-20000BFC03DE}" destId="{029AF159-FEDB-48FF-AB13-4883713EC796}" srcOrd="0" destOrd="0" parTransId="{2FBC0A05-9BCA-4787-8CE1-31BCEDC026B1}" sibTransId="{E0B29887-9053-47DC-9F49-5ACE43EB2C14}"/>
    <dgm:cxn modelId="{17951296-0489-48D8-9E34-F4D04D478709}" type="presOf" srcId="{968205C7-D9BE-461B-A409-20000BFC03DE}" destId="{D455CC50-3D90-4A97-9B21-E235F46911EE}" srcOrd="0" destOrd="0" presId="urn:microsoft.com/office/officeart/2005/8/layout/equation1"/>
    <dgm:cxn modelId="{2CCAF9FE-E2D2-4F44-AA0D-5C6636A49C87}" type="presOf" srcId="{029AF159-FEDB-48FF-AB13-4883713EC796}" destId="{3385E486-AEE9-4983-8FD5-169EA99B176F}" srcOrd="0" destOrd="0" presId="urn:microsoft.com/office/officeart/2005/8/layout/equation1"/>
    <dgm:cxn modelId="{56AC434C-4589-4BEF-B1D4-E742EE8A8390}" type="presParOf" srcId="{D455CC50-3D90-4A97-9B21-E235F46911EE}" destId="{3385E486-AEE9-4983-8FD5-169EA99B176F}" srcOrd="0" destOrd="0" presId="urn:microsoft.com/office/officeart/2005/8/layout/equation1"/>
  </dgm:cxnLst>
  <dgm:bg/>
  <dgm:whole/>
</dgm:dataModel>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A22D56-7AF2-4018-AD86-7E0989FF08E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A22D56-7AF2-4018-AD86-7E0989FF08E9}" type="datetimeFigureOut">
              <a:rPr lang="en-US" smtClean="0"/>
              <a:pPr/>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A22D56-7AF2-4018-AD86-7E0989FF08E9}" type="datetimeFigureOut">
              <a:rPr lang="en-US" smtClean="0"/>
              <a:pPr/>
              <a:t>9/27/2017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A22D56-7AF2-4018-AD86-7E0989FF08E9}" type="datetimeFigureOut">
              <a:rPr lang="en-US" smtClean="0"/>
              <a:pPr/>
              <a:t>9/27/2017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22D56-7AF2-4018-AD86-7E0989FF08E9}" type="datetimeFigureOut">
              <a:rPr lang="en-US" smtClean="0"/>
              <a:pPr/>
              <a:t>9/27/2017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A22D56-7AF2-4018-AD86-7E0989FF08E9}" type="datetimeFigureOut">
              <a:rPr lang="en-US" smtClean="0"/>
              <a:pPr/>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A22D56-7AF2-4018-AD86-7E0989FF08E9}" type="datetimeFigureOut">
              <a:rPr lang="en-US" smtClean="0"/>
              <a:pPr/>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22D56-7AF2-4018-AD86-7E0989FF08E9}" type="datetimeFigureOut">
              <a:rPr lang="en-US" smtClean="0"/>
              <a:pPr/>
              <a:t>9/27/2017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0A874-569E-424B-8688-11A5E1C164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bn.wikipedia.org/wiki/%E0%A6%97%E0%A6%A3_(%E0%A6%9C%E0%A7%80%E0%A6%AC%E0%A6%AC%E0%A6%BF%E0%A6%A6%E0%A7%8D%E0%A6%AF%E0%A6%BE)" TargetMode="External"/><Relationship Id="rId7" Type="http://schemas.openxmlformats.org/officeDocument/2006/relationships/hyperlink" Target="https://bn.wikipedia.org/wiki/%E0%A6%AA%E0%A6%BE%E0%A6%A8%E0%A6%95%E0%A7%8C%E0%A6%A1%E0%A6%BC%E0%A6%BF" TargetMode="External"/><Relationship Id="rId2" Type="http://schemas.openxmlformats.org/officeDocument/2006/relationships/hyperlink" Target="https://bn.wikipedia.org/wiki/%E0%A6%97%E0%A7%8B%E0%A6%A4%E0%A7%8D%E0%A6%B0_(%E0%A6%9C%E0%A7%80%E0%A6%AC%E0%A6%AC%E0%A6%BF%E0%A6%A6%E0%A7%8D%E0%A6%AF%E0%A6%BE)" TargetMode="External"/><Relationship Id="rId1" Type="http://schemas.openxmlformats.org/officeDocument/2006/relationships/slideLayout" Target="../slideLayouts/slideLayout7.xml"/><Relationship Id="rId6" Type="http://schemas.openxmlformats.org/officeDocument/2006/relationships/hyperlink" Target="https://bn.wikipedia.org/wiki/%E0%A6%AC%E0%A6%B0%E0%A7%8D%E0%A6%97_(%E0%A6%9C%E0%A7%80%E0%A6%AC%E0%A6%AC%E0%A6%BF%E0%A6%A6%E0%A7%8D%E0%A6%AF%E0%A6%BE)" TargetMode="External"/><Relationship Id="rId5" Type="http://schemas.openxmlformats.org/officeDocument/2006/relationships/hyperlink" Target="https://bn.wikipedia.org/wiki/%E0%A6%97%E0%A7%81%E0%A6%AF%E0%A6%BC%E0%A6%BE%E0%A6%A8%E0%A7%8B" TargetMode="External"/><Relationship Id="rId4" Type="http://schemas.openxmlformats.org/officeDocument/2006/relationships/hyperlink" Target="https://bn.wikipedia.org/wiki/%E0%A6%9C%E0%A6%B2%E0%A6%9A%E0%A6%B0_%E0%A6%AA%E0%A6%BE%E0%A6%96%E0%A6%BF" TargetMode="External"/><Relationship Id="rId9" Type="http://schemas.openxmlformats.org/officeDocument/2006/relationships/image" Target="../media/image4.jpeg"/></Relationships>
</file>

<file path=ppt/slides/_rels/slide8.xml.rels><?xml version="1.0" encoding="UTF-8" standalone="yes"?>
<Relationships xmlns="http://schemas.openxmlformats.org/package/2006/relationships"><Relationship Id="rId8" Type="http://schemas.openxmlformats.org/officeDocument/2006/relationships/hyperlink" Target="https://bn.wikipedia.org/wiki/%E0%A6%85%E0%A6%B8%E0%A7%8D%E0%A6%9F%E0%A7%8D%E0%A6%B0%E0%A7%87%E0%A6%B2%E0%A6%BF%E0%A6%AF%E0%A6%BC%E0%A6%BE" TargetMode="External"/><Relationship Id="rId13" Type="http://schemas.openxmlformats.org/officeDocument/2006/relationships/hyperlink" Target="https://bn.wikipedia.org/w/index.php?title=%E0%A6%AE%E0%A6%BE%E0%A6%A8%E0%A6%AC_%E0%A6%AD%E0%A6%BE%E0%A6%B7%E0%A6%BE&amp;action=edit&amp;redlink=1" TargetMode="External"/><Relationship Id="rId3" Type="http://schemas.openxmlformats.org/officeDocument/2006/relationships/hyperlink" Target="https://bn.wikipedia.org/wiki/%E0%A6%B2%E0%A6%BE%E0%A6%A4%E0%A6%BF%E0%A6%A8_%E0%A6%AD%E0%A6%BE%E0%A6%B7%E0%A6%BE" TargetMode="External"/><Relationship Id="rId7" Type="http://schemas.openxmlformats.org/officeDocument/2006/relationships/hyperlink" Target="https://bn.wikipedia.org/wiki/%E0%A6%86%E0%A6%AB%E0%A7%8D%E0%A6%B0%E0%A6%BF%E0%A6%95%E0%A6%BE" TargetMode="External"/><Relationship Id="rId12" Type="http://schemas.openxmlformats.org/officeDocument/2006/relationships/hyperlink" Target="https://bn.wikipedia.org/wiki/%E0%A6%A8%E0%A6%BF%E0%A6%89%E0%A6%9C%E0%A6%BF%E0%A6%B2%E0%A7%8D%E0%A6%AF%E0%A6%BE%E0%A6%A8%E0%A7%8D%E0%A6%A1" TargetMode="External"/><Relationship Id="rId2" Type="http://schemas.openxmlformats.org/officeDocument/2006/relationships/hyperlink" Target="https://bn.wikipedia.org/wiki/%E0%A6%97%E0%A7%8B%E0%A6%A4%E0%A7%8D%E0%A6%B0_(%E0%A6%9C%E0%A7%80%E0%A6%AC%E0%A6%AC%E0%A6%BF%E0%A6%A6%E0%A7%8D%E0%A6%AF%E0%A6%BE)" TargetMode="External"/><Relationship Id="rId16"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hyperlink" Target="https://bn.wikipedia.org/wiki/%E0%A6%8F%E0%A6%B6%E0%A6%BF%E0%A6%AF%E0%A6%BC%E0%A6%BE" TargetMode="External"/><Relationship Id="rId11" Type="http://schemas.openxmlformats.org/officeDocument/2006/relationships/hyperlink" Target="https://bn.wikipedia.org/wiki/%E0%A6%B9%E0%A6%BE%E0%A6%93%E0%A6%AF%E0%A6%BC%E0%A6%BE%E0%A6%87" TargetMode="External"/><Relationship Id="rId5" Type="http://schemas.openxmlformats.org/officeDocument/2006/relationships/hyperlink" Target="https://bn.wikipedia.org/wiki/%E0%A6%87%E0%A6%89%E0%A6%B0%E0%A7%8B%E0%A6%AA" TargetMode="External"/><Relationship Id="rId15" Type="http://schemas.openxmlformats.org/officeDocument/2006/relationships/image" Target="../media/image5.jpeg"/><Relationship Id="rId10" Type="http://schemas.openxmlformats.org/officeDocument/2006/relationships/hyperlink" Target="https://bn.wikipedia.org/wiki/%E0%A6%89%E0%A6%A4%E0%A7%8D%E0%A6%A4%E0%A6%B0_%E0%A6%86%E0%A6%AE%E0%A7%87%E0%A6%B0%E0%A6%BF%E0%A6%95%E0%A6%BE" TargetMode="External"/><Relationship Id="rId4" Type="http://schemas.openxmlformats.org/officeDocument/2006/relationships/hyperlink" Target="https://bn.wikipedia.org/wiki/%E0%A6%AE%E0%A6%AF%E0%A6%BC%E0%A6%A8%E0%A6%BE" TargetMode="External"/><Relationship Id="rId9" Type="http://schemas.openxmlformats.org/officeDocument/2006/relationships/hyperlink" Target="https://bn.wikipedia.org/wiki/%E0%A6%AA%E0%A7%8D%E0%A6%B0%E0%A6%B6%E0%A6%BE%E0%A6%A8%E0%A7%8D%E0%A6%A4_%E0%A6%AE%E0%A6%B9%E0%A6%BE%E0%A6%B8%E0%A6%BE%E0%A6%97%E0%A6%B0" TargetMode="External"/><Relationship Id="rId14" Type="http://schemas.openxmlformats.org/officeDocument/2006/relationships/hyperlink" Target="https://bn.wikipedia.org/wiki/%E0%A6%B6%E0%A6%BE%E0%A6%B2%E0%A6%BF%E0%A6%95"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Suchitra Chakma\Desktop\SHARP Studio\M.jpg"/>
          <p:cNvPicPr>
            <a:picLocks noChangeAspect="1" noChangeArrowheads="1"/>
          </p:cNvPicPr>
          <p:nvPr/>
        </p:nvPicPr>
        <p:blipFill>
          <a:blip r:embed="rId2"/>
          <a:srcRect/>
          <a:stretch>
            <a:fillRect/>
          </a:stretch>
        </p:blipFill>
        <p:spPr bwMode="auto">
          <a:xfrm>
            <a:off x="406400" y="304800"/>
            <a:ext cx="8331200" cy="6248400"/>
          </a:xfrm>
          <a:prstGeom prst="rect">
            <a:avLst/>
          </a:prstGeom>
          <a:noFill/>
          <a:ln>
            <a:solidFill>
              <a:schemeClr val="tx1"/>
            </a:solidFill>
          </a:ln>
        </p:spPr>
      </p:pic>
      <p:sp>
        <p:nvSpPr>
          <p:cNvPr id="4" name="TextBox 3"/>
          <p:cNvSpPr txBox="1"/>
          <p:nvPr/>
        </p:nvSpPr>
        <p:spPr>
          <a:xfrm>
            <a:off x="1143000" y="1447800"/>
            <a:ext cx="5638800" cy="4038600"/>
          </a:xfrm>
          <a:prstGeom prst="rect">
            <a:avLst/>
          </a:prstGeom>
          <a:noFill/>
          <a:ln>
            <a:noFill/>
          </a:ln>
        </p:spPr>
        <p:txBody>
          <a:bodyPr wrap="square" rtlCol="0">
            <a:prstTxWarp prst="textTriangleInverted">
              <a:avLst/>
            </a:prstTxWarp>
            <a:spAutoFit/>
          </a:bodyPr>
          <a:lstStyle/>
          <a:p>
            <a:r>
              <a:rPr lang="bn-BD" sz="16600" dirty="0" smtClean="0">
                <a:ln>
                  <a:solidFill>
                    <a:sysClr val="windowText" lastClr="000000"/>
                  </a:solidFill>
                </a:ln>
                <a:solidFill>
                  <a:srgbClr val="FFFF00"/>
                </a:solidFill>
                <a:latin typeface="NikoshBAN" pitchFamily="2" charset="0"/>
                <a:cs typeface="NikoshBAN" pitchFamily="2" charset="0"/>
              </a:rPr>
              <a:t>শুভেচ্ছা</a:t>
            </a:r>
            <a:endParaRPr lang="en-US" sz="16600" dirty="0">
              <a:ln>
                <a:solidFill>
                  <a:sysClr val="windowText" lastClr="000000"/>
                </a:solidFill>
              </a:ln>
              <a:solidFill>
                <a:srgbClr val="FFFF00"/>
              </a:solidFill>
              <a:latin typeface="NikoshBAN" pitchFamily="2" charset="0"/>
              <a:cs typeface="NikoshBAN" pitchFamily="2"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Users\Suchitra Chakma\Desktop\SHARP Studio\e.jpg"/>
          <p:cNvPicPr>
            <a:picLocks noChangeAspect="1" noChangeArrowheads="1"/>
          </p:cNvPicPr>
          <p:nvPr/>
        </p:nvPicPr>
        <p:blipFill>
          <a:blip r:embed="rId2"/>
          <a:srcRect/>
          <a:stretch>
            <a:fillRect/>
          </a:stretch>
        </p:blipFill>
        <p:spPr bwMode="auto">
          <a:xfrm>
            <a:off x="1447800" y="2667000"/>
            <a:ext cx="5181599" cy="3276600"/>
          </a:xfrm>
          <a:prstGeom prst="rect">
            <a:avLst/>
          </a:prstGeom>
          <a:noFill/>
        </p:spPr>
      </p:pic>
      <p:sp>
        <p:nvSpPr>
          <p:cNvPr id="3" name="TextBox 2"/>
          <p:cNvSpPr txBox="1"/>
          <p:nvPr/>
        </p:nvSpPr>
        <p:spPr>
          <a:xfrm>
            <a:off x="1371600" y="533400"/>
            <a:ext cx="5638800" cy="1905000"/>
          </a:xfrm>
          <a:prstGeom prst="rect">
            <a:avLst/>
          </a:prstGeom>
          <a:noFill/>
        </p:spPr>
        <p:txBody>
          <a:bodyPr wrap="square" rtlCol="0">
            <a:prstTxWarp prst="textCanDown">
              <a:avLst/>
            </a:prstTxWarp>
            <a:spAutoFit/>
          </a:bodyPr>
          <a:lstStyle/>
          <a:p>
            <a:r>
              <a:rPr lang="bn-BD" dirty="0" smtClean="0">
                <a:effectLst>
                  <a:glow rad="101600">
                    <a:schemeClr val="accent5">
                      <a:satMod val="175000"/>
                      <a:alpha val="40000"/>
                    </a:schemeClr>
                  </a:glow>
                </a:effectLst>
              </a:rPr>
              <a:t>ধন্যবাদ</a:t>
            </a:r>
            <a:endParaRPr lang="en-US" dirty="0">
              <a:effectLst>
                <a:glow rad="101600">
                  <a:schemeClr val="accent5">
                    <a:satMod val="175000"/>
                    <a:alpha val="40000"/>
                  </a:schemeClr>
                </a:glow>
              </a:effectLst>
            </a:endParaRPr>
          </a:p>
        </p:txBody>
      </p:sp>
    </p:spTree>
  </p:cSld>
  <p:clrMapOvr>
    <a:masterClrMapping/>
  </p:clrMapOvr>
  <p:transition spd="med">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10557" y="1438115"/>
            <a:ext cx="1874787" cy="3981770"/>
            <a:chOff x="2" y="0"/>
            <a:chExt cx="1874787" cy="3981770"/>
          </a:xfrm>
        </p:grpSpPr>
        <p:sp>
          <p:nvSpPr>
            <p:cNvPr id="12" name="Flowchart: Manual Operation 11"/>
            <p:cNvSpPr/>
            <p:nvPr/>
          </p:nvSpPr>
          <p:spPr>
            <a:xfrm rot="16200000">
              <a:off x="-1053489"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Flowchart: Manual Operation 4"/>
            <p:cNvSpPr/>
            <p:nvPr/>
          </p:nvSpPr>
          <p:spPr>
            <a:xfrm rot="21600000">
              <a:off x="2"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0" tIns="0" rIns="203200" bIns="0" numCol="1" spcCol="1270" anchor="ctr" anchorCtr="0">
              <a:noAutofit/>
            </a:bodyPr>
            <a:lstStyle/>
            <a:p>
              <a:pPr lvl="0" algn="ctr" defTabSz="1422400" rtl="0">
                <a:lnSpc>
                  <a:spcPct val="90000"/>
                </a:lnSpc>
                <a:spcBef>
                  <a:spcPct val="0"/>
                </a:spcBef>
                <a:spcAft>
                  <a:spcPct val="35000"/>
                </a:spcAft>
              </a:pPr>
              <a:r>
                <a:rPr lang="en-US" sz="3200" b="1" i="1" kern="1200" dirty="0" err="1" smtClean="0">
                  <a:solidFill>
                    <a:srgbClr val="C00000"/>
                  </a:solidFill>
                  <a:latin typeface="NikoshBAN" pitchFamily="2" charset="0"/>
                  <a:cs typeface="NikoshBAN" pitchFamily="2" charset="0"/>
                </a:rPr>
                <a:t>সুচিত্রা</a:t>
              </a:r>
              <a:r>
                <a:rPr lang="en-US" sz="3200" b="1" i="1" kern="1200" dirty="0" smtClean="0">
                  <a:solidFill>
                    <a:srgbClr val="C00000"/>
                  </a:solidFill>
                  <a:latin typeface="NikoshBAN" pitchFamily="2" charset="0"/>
                  <a:cs typeface="NikoshBAN" pitchFamily="2" charset="0"/>
                </a:rPr>
                <a:t>  </a:t>
              </a:r>
              <a:r>
                <a:rPr lang="en-US" sz="3200" b="1" i="1" kern="1200" dirty="0" err="1" smtClean="0">
                  <a:solidFill>
                    <a:srgbClr val="C00000"/>
                  </a:solidFill>
                  <a:latin typeface="NikoshBAN" pitchFamily="2" charset="0"/>
                  <a:cs typeface="NikoshBAN" pitchFamily="2" charset="0"/>
                </a:rPr>
                <a:t>চাকমা</a:t>
              </a:r>
              <a:endParaRPr lang="en-US" sz="3200" b="1" i="1" kern="1200" dirty="0">
                <a:solidFill>
                  <a:srgbClr val="C00000"/>
                </a:solidFill>
                <a:latin typeface="NikoshBAN" pitchFamily="2" charset="0"/>
                <a:cs typeface="NikoshBAN" pitchFamily="2" charset="0"/>
              </a:endParaRPr>
            </a:p>
          </p:txBody>
        </p:sp>
      </p:grpSp>
      <p:grpSp>
        <p:nvGrpSpPr>
          <p:cNvPr id="3" name="Group 2"/>
          <p:cNvGrpSpPr/>
          <p:nvPr/>
        </p:nvGrpSpPr>
        <p:grpSpPr>
          <a:xfrm>
            <a:off x="2627862" y="1438115"/>
            <a:ext cx="1874787" cy="3981770"/>
            <a:chOff x="2017307" y="0"/>
            <a:chExt cx="1874787" cy="3981770"/>
          </a:xfrm>
        </p:grpSpPr>
        <p:sp>
          <p:nvSpPr>
            <p:cNvPr id="10" name="Flowchart: Manual Operation 9"/>
            <p:cNvSpPr/>
            <p:nvPr/>
          </p:nvSpPr>
          <p:spPr>
            <a:xfrm rot="16200000">
              <a:off x="963816"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Flowchart: Manual Operation 6"/>
            <p:cNvSpPr/>
            <p:nvPr/>
          </p:nvSpPr>
          <p:spPr>
            <a:xfrm rot="21600000">
              <a:off x="2017307"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en-US" sz="2800" b="1" i="1" kern="1200" dirty="0" err="1" smtClean="0">
                  <a:solidFill>
                    <a:srgbClr val="C00000"/>
                  </a:solidFill>
                  <a:latin typeface="NikoshBAN" pitchFamily="2" charset="0"/>
                  <a:cs typeface="NikoshBAN" pitchFamily="2" charset="0"/>
                </a:rPr>
                <a:t>সহকারী</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শিক্ষক</a:t>
              </a:r>
              <a:endParaRPr lang="en-US" sz="2800" b="1" i="1" kern="1200" dirty="0">
                <a:solidFill>
                  <a:srgbClr val="C00000"/>
                </a:solidFill>
                <a:latin typeface="NikoshBAN" pitchFamily="2" charset="0"/>
                <a:cs typeface="NikoshBAN" pitchFamily="2" charset="0"/>
              </a:endParaRPr>
            </a:p>
          </p:txBody>
        </p:sp>
      </p:grpSp>
      <p:grpSp>
        <p:nvGrpSpPr>
          <p:cNvPr id="4" name="Group 3"/>
          <p:cNvGrpSpPr/>
          <p:nvPr/>
        </p:nvGrpSpPr>
        <p:grpSpPr>
          <a:xfrm>
            <a:off x="4643259" y="1438115"/>
            <a:ext cx="1874787" cy="3981770"/>
            <a:chOff x="4032704" y="0"/>
            <a:chExt cx="1874787" cy="3981770"/>
          </a:xfrm>
        </p:grpSpPr>
        <p:sp>
          <p:nvSpPr>
            <p:cNvPr id="8" name="Flowchart: Manual Operation 7"/>
            <p:cNvSpPr/>
            <p:nvPr/>
          </p:nvSpPr>
          <p:spPr>
            <a:xfrm rot="16200000">
              <a:off x="2979213"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9" name="Flowchart: Manual Operation 8"/>
            <p:cNvSpPr/>
            <p:nvPr/>
          </p:nvSpPr>
          <p:spPr>
            <a:xfrm rot="21600000">
              <a:off x="4032704"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en-US" sz="2800" b="1" i="1" kern="1200" dirty="0" err="1" smtClean="0">
                  <a:solidFill>
                    <a:srgbClr val="C00000"/>
                  </a:solidFill>
                  <a:latin typeface="NikoshBAN" pitchFamily="2" charset="0"/>
                  <a:cs typeface="NikoshBAN" pitchFamily="2" charset="0"/>
                </a:rPr>
                <a:t>তিনটিলা</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মডেল</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সরকারী</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প্রাথমিক</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বিদ্যালয়</a:t>
              </a:r>
              <a:endParaRPr lang="en-US" sz="2800" b="1" i="1" kern="1200" dirty="0">
                <a:solidFill>
                  <a:srgbClr val="C00000"/>
                </a:solidFill>
                <a:latin typeface="NikoshBAN" pitchFamily="2" charset="0"/>
                <a:cs typeface="NikoshBAN" pitchFamily="2" charset="0"/>
              </a:endParaRPr>
            </a:p>
          </p:txBody>
        </p:sp>
      </p:grpSp>
      <p:grpSp>
        <p:nvGrpSpPr>
          <p:cNvPr id="5" name="Group 4"/>
          <p:cNvGrpSpPr/>
          <p:nvPr/>
        </p:nvGrpSpPr>
        <p:grpSpPr>
          <a:xfrm>
            <a:off x="6658656" y="1438115"/>
            <a:ext cx="1874787" cy="3981770"/>
            <a:chOff x="6048101" y="0"/>
            <a:chExt cx="1874787" cy="3981770"/>
          </a:xfrm>
        </p:grpSpPr>
        <p:sp>
          <p:nvSpPr>
            <p:cNvPr id="6" name="Flowchart: Manual Operation 5"/>
            <p:cNvSpPr/>
            <p:nvPr/>
          </p:nvSpPr>
          <p:spPr>
            <a:xfrm rot="16200000">
              <a:off x="4994610"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Flowchart: Manual Operation 10"/>
            <p:cNvSpPr/>
            <p:nvPr/>
          </p:nvSpPr>
          <p:spPr>
            <a:xfrm rot="21600000">
              <a:off x="6048101"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উপজেলাঃ</a:t>
              </a:r>
              <a:endParaRPr lang="en-US" sz="2800" b="1" kern="1200" dirty="0" smtClean="0">
                <a:solidFill>
                  <a:srgbClr val="C00000"/>
                </a:solidFill>
                <a:latin typeface="NikoshBAN" pitchFamily="2" charset="0"/>
                <a:cs typeface="NikoshBAN" pitchFamily="2" charset="0"/>
              </a:endParaRPr>
            </a:p>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লংগদু</a:t>
              </a:r>
              <a:r>
                <a:rPr lang="en-US" sz="2800" b="1" kern="1200" dirty="0" smtClean="0">
                  <a:latin typeface="NikoshBAN" pitchFamily="2" charset="0"/>
                  <a:cs typeface="NikoshBAN" pitchFamily="2" charset="0"/>
                </a:rPr>
                <a:t> </a:t>
              </a:r>
            </a:p>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জেলাঃ</a:t>
              </a:r>
              <a:endParaRPr lang="en-US" sz="2800" b="1" kern="1200" dirty="0" smtClean="0">
                <a:solidFill>
                  <a:srgbClr val="C00000"/>
                </a:solidFill>
                <a:latin typeface="NikoshBAN" pitchFamily="2" charset="0"/>
                <a:cs typeface="NikoshBAN" pitchFamily="2" charset="0"/>
              </a:endParaRPr>
            </a:p>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রাঙ্গামাটি</a:t>
              </a:r>
              <a:endParaRPr lang="en-US" sz="2800" b="1" kern="1200" dirty="0">
                <a:solidFill>
                  <a:srgbClr val="C00000"/>
                </a:solidFill>
                <a:latin typeface="NikoshBAN" pitchFamily="2" charset="0"/>
                <a:cs typeface="NikoshBAN" pitchFamily="2" charset="0"/>
              </a:endParaRPr>
            </a:p>
          </p:txBody>
        </p:sp>
      </p:grpSp>
      <p:sp>
        <p:nvSpPr>
          <p:cNvPr id="14" name="TextBox 13"/>
          <p:cNvSpPr txBox="1"/>
          <p:nvPr/>
        </p:nvSpPr>
        <p:spPr>
          <a:xfrm>
            <a:off x="1676400" y="381000"/>
            <a:ext cx="5257800" cy="1828800"/>
          </a:xfrm>
          <a:prstGeom prst="rect">
            <a:avLst/>
          </a:prstGeom>
          <a:noFill/>
        </p:spPr>
        <p:txBody>
          <a:bodyPr wrap="square" rtlCol="0">
            <a:prstTxWarp prst="textWave1">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উপস্থাপনায়</a:t>
            </a:r>
            <a:endParaRPr lang="en-US" sz="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par>
                                <p:cTn id="14" presetID="18" presetClass="entr" presetSubtype="12"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strips(downLeft)">
                                      <p:cBhvr>
                                        <p:cTn id="16" dur="500"/>
                                        <p:tgtEl>
                                          <p:spTgt spid="5"/>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strips(down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447800" y="914400"/>
          <a:ext cx="7315200" cy="1107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981200" y="2362200"/>
            <a:ext cx="3733800" cy="3276600"/>
          </a:xfrm>
          <a:prstGeom prst="rect">
            <a:avLst/>
          </a:prstGeom>
          <a:solidFill>
            <a:srgbClr val="00B0F0"/>
          </a:solidFill>
          <a:ln cap="rnd">
            <a:solidFill>
              <a:srgbClr val="002060"/>
            </a:solidFill>
            <a:prstDash val="sysDot"/>
            <a:bevel/>
          </a:ln>
        </p:spPr>
        <p:style>
          <a:lnRef idx="3">
            <a:schemeClr val="lt1"/>
          </a:lnRef>
          <a:fillRef idx="1">
            <a:schemeClr val="accent2"/>
          </a:fillRef>
          <a:effectRef idx="1">
            <a:schemeClr val="accent2"/>
          </a:effectRef>
          <a:fontRef idx="minor">
            <a:schemeClr val="lt1"/>
          </a:fontRef>
        </p:style>
        <p:txBody>
          <a:bodyPr wrap="square" rtlCol="0">
            <a:prstTxWarp prst="textPlain">
              <a:avLst/>
            </a:prstTxWarp>
            <a:spAutoFit/>
          </a:bodyPr>
          <a:lstStyle/>
          <a:p>
            <a:r>
              <a:rPr lang="bn-BD" sz="14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শ্রেণিঃ</a:t>
            </a:r>
            <a:r>
              <a:rPr lang="bn-BD" sz="1400" b="1" i="1" dirty="0" smtClean="0">
                <a:effectLst>
                  <a:outerShdw blurRad="38100" dist="38100" dir="2700000" algn="tl">
                    <a:srgbClr val="000000">
                      <a:alpha val="43137"/>
                    </a:srgbClr>
                  </a:outerShdw>
                </a:effectLst>
                <a:latin typeface="NikoshBAN" pitchFamily="2" charset="0"/>
                <a:cs typeface="NikoshBAN" pitchFamily="2" charset="0"/>
              </a:rPr>
              <a:t>   </a:t>
            </a:r>
            <a:r>
              <a:rPr lang="en-US" sz="1400" b="1" i="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৪র্থ</a:t>
            </a:r>
            <a:endParaRPr lang="bn-BD" sz="1400" b="1" i="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endParaRPr>
          </a:p>
          <a:p>
            <a:r>
              <a:rPr lang="bn-BD" sz="14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বিষয়ঃ  </a:t>
            </a:r>
            <a:r>
              <a:rPr lang="bn-BD" sz="1400" b="1" i="1" dirty="0" smtClean="0">
                <a:effectLst>
                  <a:outerShdw blurRad="38100" dist="38100" dir="2700000" algn="tl">
                    <a:srgbClr val="000000">
                      <a:alpha val="43137"/>
                    </a:srgbClr>
                  </a:outerShdw>
                </a:effectLst>
                <a:latin typeface="NikoshBAN" pitchFamily="2" charset="0"/>
                <a:cs typeface="NikoshBAN" pitchFamily="2" charset="0"/>
              </a:rPr>
              <a:t>বাংলা</a:t>
            </a:r>
          </a:p>
          <a:p>
            <a:r>
              <a:rPr lang="bn-BD" sz="14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সময়-</a:t>
            </a:r>
            <a:r>
              <a:rPr lang="bn-BD" sz="1400" b="1" i="1" dirty="0" smtClean="0">
                <a:effectLst>
                  <a:outerShdw blurRad="38100" dist="38100" dir="2700000" algn="tl">
                    <a:srgbClr val="000000">
                      <a:alpha val="43137"/>
                    </a:srgbClr>
                  </a:outerShdw>
                </a:effectLst>
                <a:latin typeface="NikoshBAN" pitchFamily="2" charset="0"/>
                <a:cs typeface="NikoshBAN" pitchFamily="2" charset="0"/>
              </a:rPr>
              <a:t>  ৪৫ মিনিট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2"/>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2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2000" fill="hold"/>
                                        <p:tgtEl>
                                          <p:spTgt spid="3"/>
                                        </p:tgtEl>
                                        <p:attrNameLst>
                                          <p:attrName>ppt_x</p:attrName>
                                        </p:attrNameLst>
                                      </p:cBhvr>
                                      <p:tavLst>
                                        <p:tav tm="0">
                                          <p:val>
                                            <p:strVal val="#ppt_x-.2"/>
                                          </p:val>
                                        </p:tav>
                                        <p:tav tm="100000">
                                          <p:val>
                                            <p:strVal val="#ppt_x"/>
                                          </p:val>
                                        </p:tav>
                                      </p:tavLst>
                                    </p:anim>
                                    <p:anim calcmode="lin" valueType="num">
                                      <p:cBhvr>
                                        <p:cTn id="13" dur="2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362200"/>
            <a:ext cx="5562600" cy="1754326"/>
          </a:xfrm>
          <a:prstGeom prst="rect">
            <a:avLst/>
          </a:prstGeom>
        </p:spPr>
        <p:txBody>
          <a:bodyPr wrap="square">
            <a:spAutoFit/>
          </a:bodyPr>
          <a:lstStyle/>
          <a:p>
            <a:r>
              <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পাঠ</a:t>
            </a:r>
            <a:r>
              <a:rPr lang="en-US"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a:t>
            </a:r>
            <a:r>
              <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পাখিদের কথা</a:t>
            </a:r>
          </a:p>
          <a:p>
            <a:r>
              <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পাঠ</a:t>
            </a:r>
            <a:r>
              <a:rPr lang="en-US" sz="3600" b="1" i="1" dirty="0" err="1"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্যাংশ</a:t>
            </a:r>
            <a:r>
              <a:rPr lang="en-US"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 :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টুনটুনি,শালিক,পানকৌড়ি</a:t>
            </a:r>
            <a:endParaRPr lang="en-US" sz="3600" b="1" i="1" dirty="0" smtClean="0">
              <a:effectLst>
                <a:outerShdw blurRad="38100" dist="38100" dir="2700000" algn="tl">
                  <a:srgbClr val="000000">
                    <a:alpha val="43137"/>
                  </a:srgbClr>
                </a:outerShdw>
              </a:effectLst>
              <a:latin typeface="NikoshBAN" pitchFamily="2" charset="0"/>
              <a:cs typeface="NikoshBAN" pitchFamily="2" charset="0"/>
            </a:endParaRPr>
          </a:p>
          <a:p>
            <a:r>
              <a:rPr lang="en-US" sz="3600" b="1" i="1" dirty="0" smtClean="0">
                <a:effectLst>
                  <a:outerShdw blurRad="38100" dist="38100" dir="2700000" algn="tl">
                    <a:srgbClr val="000000">
                      <a:alpha val="43137"/>
                    </a:srgbClr>
                  </a:outerShdw>
                </a:effectLst>
                <a:latin typeface="NikoshBAN" pitchFamily="2" charset="0"/>
                <a:cs typeface="NikoshBAN" pitchFamily="2" charset="0"/>
              </a:rPr>
              <a:t>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a:t>
            </a:r>
            <a:r>
              <a:rPr lang="en-US" sz="3200" b="1" i="1" dirty="0" err="1"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পৃষ্টা</a:t>
            </a:r>
            <a:r>
              <a:rPr lang="en-US" sz="32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- 105…106)</a:t>
            </a:r>
            <a:endPar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4" name="TextBox 3"/>
          <p:cNvSpPr txBox="1"/>
          <p:nvPr/>
        </p:nvSpPr>
        <p:spPr>
          <a:xfrm>
            <a:off x="2667000" y="838201"/>
            <a:ext cx="3657600" cy="954107"/>
          </a:xfrm>
          <a:prstGeom prst="rect">
            <a:avLst/>
          </a:prstGeom>
          <a:noFill/>
        </p:spPr>
        <p:txBody>
          <a:bodyPr wrap="square" rtlCol="0">
            <a:spAutoFit/>
          </a:bodyPr>
          <a:lstStyle/>
          <a:p>
            <a:r>
              <a:rPr lang="bn-BD" sz="2800" dirty="0" smtClean="0"/>
              <a:t>ভিডিও ক্লিপের মাধ্যমে পাঠ ঘ</a:t>
            </a:r>
            <a:r>
              <a:rPr lang="en-US" sz="2800" dirty="0" err="1" smtClean="0"/>
              <a:t>োষ</a:t>
            </a:r>
            <a:r>
              <a:rPr lang="bn-BD" sz="2800" dirty="0" smtClean="0"/>
              <a:t>না</a:t>
            </a:r>
            <a:endParaRPr lang="en-US" sz="2800" dirty="0"/>
          </a:p>
        </p:txBody>
      </p:sp>
    </p:spTree>
  </p:cSld>
  <p:clrMapOvr>
    <a:masterClrMapping/>
  </p:clrMapOvr>
  <p:transition spd="slow">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2057400"/>
            <a:ext cx="7924800" cy="2246769"/>
          </a:xfrm>
          <a:prstGeom prst="rect">
            <a:avLst/>
          </a:prstGeom>
          <a:solidFill>
            <a:schemeClr val="accent2">
              <a:lumMod val="60000"/>
              <a:lumOff val="40000"/>
            </a:schemeClr>
          </a:solidFill>
          <a:ln>
            <a:solidFill>
              <a:schemeClr val="tx1"/>
            </a:solidFill>
          </a:ln>
        </p:spPr>
        <p:txBody>
          <a:bodyPr wrap="square" rtlCol="0">
            <a:spAutoFit/>
          </a:bodyPr>
          <a:lstStyle/>
          <a:p>
            <a:pPr>
              <a:buFontTx/>
              <a:buChar char="-"/>
            </a:pPr>
            <a:r>
              <a:rPr lang="en-US" sz="2800" dirty="0" err="1" smtClean="0">
                <a:latin typeface="NikoshBAN" pitchFamily="2" charset="0"/>
                <a:cs typeface="NikoshBAN" pitchFamily="2" charset="0"/>
              </a:rPr>
              <a:t>বিষয়</a:t>
            </a:r>
            <a:r>
              <a:rPr lang="bn-BD" sz="2800" dirty="0" smtClean="0">
                <a:latin typeface="NikoshBAN" pitchFamily="2" charset="0"/>
                <a:cs typeface="NikoshBAN" pitchFamily="2" charset="0"/>
              </a:rPr>
              <a:t> </a:t>
            </a:r>
            <a:r>
              <a:rPr lang="bn-BD" sz="2800" dirty="0" smtClean="0">
                <a:latin typeface="NikoshBAN" pitchFamily="2" charset="0"/>
                <a:cs typeface="NikoshBAN" pitchFamily="2" charset="0"/>
              </a:rPr>
              <a:t>বস্তু</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শুনে</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বুঝতে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a:t>
            </a:r>
            <a:r>
              <a:rPr lang="en-US" sz="2800" dirty="0" smtClean="0">
                <a:latin typeface="NikoshBAN" pitchFamily="2" charset="0"/>
                <a:cs typeface="NikoshBAN" pitchFamily="2" charset="0"/>
              </a:rPr>
              <a:t> </a:t>
            </a:r>
          </a:p>
          <a:p>
            <a:pPr>
              <a:buFontTx/>
              <a:buChar char="-"/>
            </a:pPr>
            <a:r>
              <a:rPr lang="en-US" sz="2800" dirty="0" err="1" smtClean="0">
                <a:latin typeface="NikoshBAN" pitchFamily="2" charset="0"/>
                <a:cs typeface="NikoshBAN" pitchFamily="2" charset="0"/>
              </a:rPr>
              <a:t>গল্পের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মূল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বিষয়</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বলতে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a:t>
            </a:r>
            <a:endParaRPr lang="en-US" sz="2800" dirty="0" smtClean="0">
              <a:latin typeface="NikoshBAN" pitchFamily="2" charset="0"/>
              <a:cs typeface="NikoshBAN" pitchFamily="2" charset="0"/>
            </a:endParaRPr>
          </a:p>
          <a:p>
            <a:pPr>
              <a:buFontTx/>
              <a:buChar char="-"/>
            </a:pPr>
            <a:r>
              <a:rPr lang="en-US" sz="2800" dirty="0" err="1" smtClean="0">
                <a:latin typeface="NikoshBAN" pitchFamily="2" charset="0"/>
                <a:cs typeface="NikoshBAN" pitchFamily="2" charset="0"/>
              </a:rPr>
              <a:t>গল্প</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পড়তে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a:t>
            </a:r>
            <a:r>
              <a:rPr lang="en-US" sz="2800" dirty="0" smtClean="0">
                <a:latin typeface="NikoshBAN" pitchFamily="2" charset="0"/>
                <a:cs typeface="NikoshBAN" pitchFamily="2" charset="0"/>
              </a:rPr>
              <a:t> </a:t>
            </a:r>
          </a:p>
          <a:p>
            <a:pPr>
              <a:buFontTx/>
              <a:buChar char="-"/>
            </a:pPr>
            <a:r>
              <a:rPr lang="en-US" sz="2800" dirty="0" err="1" smtClean="0">
                <a:latin typeface="NikoshBAN" pitchFamily="2" charset="0"/>
                <a:cs typeface="NikoshBAN" pitchFamily="2" charset="0"/>
              </a:rPr>
              <a:t>যুক্তবর্ন</a:t>
            </a:r>
            <a:r>
              <a:rPr lang="en-US" sz="2800" dirty="0" smtClean="0">
                <a:latin typeface="NikoshBAN" pitchFamily="2" charset="0"/>
                <a:cs typeface="NikoshBAN" pitchFamily="2" charset="0"/>
              </a:rPr>
              <a:t> ব্যবহার </a:t>
            </a:r>
            <a:r>
              <a:rPr lang="en-US" sz="2800" dirty="0" err="1" smtClean="0">
                <a:latin typeface="NikoshBAN" pitchFamily="2" charset="0"/>
                <a:cs typeface="NikoshBAN" pitchFamily="2" charset="0"/>
              </a:rPr>
              <a:t>করে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নতুন</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শব্দ</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লিখতে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এবং  টুনটুনি,পানকৌড়ি শালিক সম্পর্কে লিখতে পারবে।</a:t>
            </a:r>
            <a:endParaRPr lang="en-US" sz="2800" dirty="0" smtClean="0">
              <a:latin typeface="NikoshBAN" pitchFamily="2" charset="0"/>
              <a:cs typeface="NikoshBAN" pitchFamily="2" charset="0"/>
            </a:endParaRPr>
          </a:p>
        </p:txBody>
      </p:sp>
      <p:sp>
        <p:nvSpPr>
          <p:cNvPr id="3" name="Oval 2"/>
          <p:cNvSpPr/>
          <p:nvPr/>
        </p:nvSpPr>
        <p:spPr>
          <a:xfrm>
            <a:off x="2362200" y="304800"/>
            <a:ext cx="4419600" cy="1371600"/>
          </a:xfrm>
          <a:prstGeom prst="ellipse">
            <a:avLst/>
          </a:prstGeom>
          <a:ln>
            <a:solidFill>
              <a:schemeClr val="accent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bn-BD" sz="6000" dirty="0" smtClean="0">
                <a:latin typeface="NikoshBAN" pitchFamily="2" charset="0"/>
                <a:cs typeface="NikoshBAN" pitchFamily="2" charset="0"/>
              </a:rPr>
              <a:t>শিখনফল</a:t>
            </a:r>
            <a:endParaRPr lang="en-US" sz="60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টুনটুনি পাখির গল্প"/>
          <p:cNvPicPr>
            <a:picLocks noChangeAspect="1" noChangeArrowheads="1"/>
          </p:cNvPicPr>
          <p:nvPr/>
        </p:nvPicPr>
        <p:blipFill>
          <a:blip r:embed="rId2"/>
          <a:srcRect/>
          <a:stretch>
            <a:fillRect/>
          </a:stretch>
        </p:blipFill>
        <p:spPr bwMode="auto">
          <a:xfrm>
            <a:off x="381001" y="457200"/>
            <a:ext cx="2590800" cy="2590800"/>
          </a:xfrm>
          <a:prstGeom prst="rect">
            <a:avLst/>
          </a:prstGeom>
          <a:noFill/>
        </p:spPr>
      </p:pic>
      <p:sp>
        <p:nvSpPr>
          <p:cNvPr id="3" name="Rectangle 2"/>
          <p:cNvSpPr/>
          <p:nvPr/>
        </p:nvSpPr>
        <p:spPr>
          <a:xfrm>
            <a:off x="3581400" y="0"/>
            <a:ext cx="5334000" cy="3477875"/>
          </a:xfrm>
          <a:prstGeom prst="rect">
            <a:avLst/>
          </a:prstGeom>
        </p:spPr>
        <p:txBody>
          <a:bodyPr wrap="square">
            <a:spAutoFit/>
          </a:bodyPr>
          <a:lstStyle/>
          <a:p>
            <a:pPr algn="just"/>
            <a:r>
              <a:rPr lang="bn-BD" sz="2000" dirty="0" smtClean="0"/>
              <a:t>টুনটুনির ইংরেজী নাম </a:t>
            </a:r>
            <a:r>
              <a:rPr lang="en-US" sz="2000" dirty="0" smtClean="0"/>
              <a:t>Common tailorbird </a:t>
            </a:r>
            <a:r>
              <a:rPr lang="bn-BD" sz="2000" dirty="0" smtClean="0"/>
              <a:t>অর্থাৎ দর্জি পাখি। এরা গাছের পাতা ঠোঁট দিয়ে সেলাই করে বাসা বানায়।বৈজ্ঞানিক নাম--</a:t>
            </a:r>
            <a:r>
              <a:rPr lang="en-US" sz="2000" i="1" dirty="0" err="1" smtClean="0"/>
              <a:t>Orthotommus</a:t>
            </a:r>
            <a:r>
              <a:rPr lang="en-US" sz="2000" i="1" dirty="0" smtClean="0"/>
              <a:t> </a:t>
            </a:r>
            <a:r>
              <a:rPr lang="en-US" sz="2000" i="1" dirty="0" err="1" smtClean="0"/>
              <a:t>sutoriu</a:t>
            </a:r>
            <a:endParaRPr lang="en-US" sz="2000" dirty="0" smtClean="0"/>
          </a:p>
          <a:p>
            <a:pPr algn="just"/>
            <a:r>
              <a:rPr lang="bn-BD" sz="2000" b="1" dirty="0" smtClean="0"/>
              <a:t>দেহের গঠন</a:t>
            </a:r>
          </a:p>
          <a:p>
            <a:pPr algn="just"/>
            <a:r>
              <a:rPr lang="bn-BD" sz="2000" dirty="0" smtClean="0"/>
              <a:t>টুনটুনির বুক ও পেট সাদাটে। অনেকটা মাটির ঢিলার মত। ডানার উপরিভাগ জলপাই-লালচে। মাথা জলপাই-লালচে। চোখের মনি পাকা মরিচের মত।বুক সাদা পালকে ঢাকা। লেজ খাড়া, তাতে কালচে দাগ আছে। ঋতুভেদে পিঠ ও ডানার রঙ কিছুটা বদলায়।</a:t>
            </a:r>
          </a:p>
        </p:txBody>
      </p:sp>
      <p:sp>
        <p:nvSpPr>
          <p:cNvPr id="4" name="Rectangle 3"/>
          <p:cNvSpPr/>
          <p:nvPr/>
        </p:nvSpPr>
        <p:spPr>
          <a:xfrm>
            <a:off x="381000" y="3380125"/>
            <a:ext cx="8305800" cy="3170099"/>
          </a:xfrm>
          <a:prstGeom prst="rect">
            <a:avLst/>
          </a:prstGeom>
        </p:spPr>
        <p:txBody>
          <a:bodyPr wrap="square">
            <a:spAutoFit/>
          </a:bodyPr>
          <a:lstStyle/>
          <a:p>
            <a:pPr algn="just"/>
            <a:r>
              <a:rPr lang="bn-BD" sz="2000" b="1" dirty="0" smtClean="0"/>
              <a:t>টুনটুনির খাদ্য</a:t>
            </a:r>
          </a:p>
          <a:p>
            <a:pPr algn="just"/>
            <a:r>
              <a:rPr lang="bn-BD" sz="2000" dirty="0" smtClean="0"/>
              <a:t>টুনটুনি বিভিন্ন রকম খাবার খায়। এরা অনেক অপকারী পোকামাকড়,কীটপতঙ্গ খাদ্য হিসেবে খায়। তাছাড়াও ছোট কেঁচ, মৌমাছি, ফুলের মধু, রেশম মথ ইত্যাদি খাদ্য হিসেবে গ্রহন করে। ধান-পাট-গম পাতার পোকা, শুয়োপোকা ও তার ডিম, আম পাতার বিছা পোকা তাদের খাদ্য তালিকায় আছে।</a:t>
            </a:r>
          </a:p>
          <a:p>
            <a:pPr algn="just"/>
            <a:r>
              <a:rPr lang="bn-BD" sz="2000" b="1" dirty="0" smtClean="0"/>
              <a:t>টুনটুনির বাসা</a:t>
            </a:r>
          </a:p>
          <a:p>
            <a:pPr algn="just"/>
            <a:r>
              <a:rPr lang="bn-BD" sz="2000" dirty="0" smtClean="0"/>
              <a:t>টুনটুনির বাসা খুব বেশি উচুতে হয়না। সাধারনত এরা ৬-১০ সেমি উচ্চতায় বাসা বাধে। ছোট গুল্ম জাতীয় গাছ অথবা ঝোপঝাড় এদের প্রধান পছন্দ।শিম, লাউ, কাঠ বাদাম, সূর্যমূখী, ডুমুর, লেবু এগুলো গাছে এরা বেশি বাসা বাধে।পুরুষ ও স্ত্রী পাখি মিলে বাসা তৈরী করে।</a:t>
            </a:r>
            <a:endParaRPr lang="bn-BD" sz="2000" dirty="0"/>
          </a:p>
        </p:txBody>
      </p:sp>
      <p:sp>
        <p:nvSpPr>
          <p:cNvPr id="5" name="TextBox 4"/>
          <p:cNvSpPr txBox="1"/>
          <p:nvPr/>
        </p:nvSpPr>
        <p:spPr>
          <a:xfrm>
            <a:off x="609600" y="0"/>
            <a:ext cx="2209800" cy="461665"/>
          </a:xfrm>
          <a:prstGeom prst="rect">
            <a:avLst/>
          </a:prstGeom>
          <a:noFill/>
        </p:spPr>
        <p:txBody>
          <a:bodyPr wrap="square" rtlCol="0">
            <a:spAutoFit/>
          </a:bodyPr>
          <a:lstStyle/>
          <a:p>
            <a:r>
              <a:rPr lang="en-US" sz="2400" b="1" dirty="0" err="1" smtClean="0"/>
              <a:t>টুনটুনি</a:t>
            </a:r>
            <a:endParaRPr lang="en-US" sz="2400" b="1"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Horizont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strips(downLeft)">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62400" y="457200"/>
            <a:ext cx="4876800" cy="5909310"/>
          </a:xfrm>
          <a:prstGeom prst="rect">
            <a:avLst/>
          </a:prstGeom>
        </p:spPr>
        <p:txBody>
          <a:bodyPr wrap="square">
            <a:spAutoFit/>
          </a:bodyPr>
          <a:lstStyle/>
          <a:p>
            <a:r>
              <a:rPr lang="bn-BD" b="1" dirty="0" smtClean="0"/>
              <a:t>পানকৌড়ি</a:t>
            </a:r>
            <a:r>
              <a:rPr lang="bn-BD" dirty="0" smtClean="0"/>
              <a:t> </a:t>
            </a:r>
            <a:r>
              <a:rPr lang="en-US" b="1" dirty="0" err="1" smtClean="0"/>
              <a:t>Phalacrocoracidae</a:t>
            </a:r>
            <a:r>
              <a:rPr lang="en-US" dirty="0" smtClean="0"/>
              <a:t> (</a:t>
            </a:r>
            <a:r>
              <a:rPr lang="bn-BD" dirty="0" smtClean="0"/>
              <a:t>ফ্যালাক্রোকোরাসিডি) </a:t>
            </a:r>
            <a:r>
              <a:rPr lang="bn-BD" dirty="0" smtClean="0">
                <a:hlinkClick r:id="rId2" tooltip="গোত্র (জীববিদ্যা)"/>
              </a:rPr>
              <a:t>গোত্রের</a:t>
            </a:r>
            <a:r>
              <a:rPr lang="bn-BD" dirty="0" smtClean="0"/>
              <a:t> </a:t>
            </a:r>
            <a:r>
              <a:rPr lang="en-US" b="1" dirty="0" err="1" smtClean="0"/>
              <a:t>Phalacrocorax</a:t>
            </a:r>
            <a:r>
              <a:rPr lang="en-US" dirty="0" smtClean="0"/>
              <a:t> (</a:t>
            </a:r>
            <a:r>
              <a:rPr lang="bn-BD" dirty="0" smtClean="0"/>
              <a:t>ফ্যালাক্রোকোরাক্স) </a:t>
            </a:r>
            <a:r>
              <a:rPr lang="bn-BD" dirty="0" smtClean="0">
                <a:hlinkClick r:id="rId3" tooltip="গণ (জীববিদ্যা)"/>
              </a:rPr>
              <a:t>গণের</a:t>
            </a:r>
            <a:r>
              <a:rPr lang="bn-BD" dirty="0" smtClean="0"/>
              <a:t> অন্তর্ভুক্ত একদল </a:t>
            </a:r>
            <a:r>
              <a:rPr lang="bn-BD" dirty="0" smtClean="0">
                <a:hlinkClick r:id="rId4" tooltip="জলচর পাখি"/>
              </a:rPr>
              <a:t>জলচর পাখি</a:t>
            </a:r>
            <a:r>
              <a:rPr lang="bn-BD" dirty="0" smtClean="0"/>
              <a:t>। ইংরেজিতে এরা </a:t>
            </a:r>
            <a:r>
              <a:rPr lang="bn-BD" b="1" dirty="0" smtClean="0"/>
              <a:t>কর্মোরেন্ট</a:t>
            </a:r>
            <a:r>
              <a:rPr lang="bn-BD" dirty="0" smtClean="0"/>
              <a:t> ও </a:t>
            </a:r>
            <a:r>
              <a:rPr lang="bn-BD" b="1" dirty="0" smtClean="0"/>
              <a:t>শ্যাগ</a:t>
            </a:r>
            <a:r>
              <a:rPr lang="bn-BD" dirty="0" smtClean="0"/>
              <a:t> নামে পরিচিত। সারা পৃথিবীতে প্রায় ৪০ প্রজাতির পানকৌড়ি রয়েছে এবং এদের সবার দেহে কালো বর্ণের প্রাধান্য রয়েছে। সব পানকৌড়ি খুব ভাল সাঁতারু ও খাদ্যের (প্রধানত মাছ) খোঁজে এরা পানির খুব গভীরে ডুব দিতে সক্ষম। পানকৌড়ির বিষ্ঠা থেকে উৎপন্ন সার </a:t>
            </a:r>
            <a:r>
              <a:rPr lang="bn-BD" dirty="0" smtClean="0">
                <a:hlinkClick r:id="rId5" tooltip="গুয়ানো"/>
              </a:rPr>
              <a:t>গুয়ানো</a:t>
            </a:r>
            <a:r>
              <a:rPr lang="bn-BD" dirty="0" smtClean="0"/>
              <a:t> একটি বাণিজ্যিক পণ্য হিসেবে যথেষ্ট সমাদৃত। পানকৌড়ির শ্রেণীবিন্যাসে </a:t>
            </a:r>
            <a:r>
              <a:rPr lang="bn-BD" dirty="0" smtClean="0">
                <a:hlinkClick r:id="rId6" tooltip="বর্গ (জীববিদ্যা)"/>
              </a:rPr>
              <a:t>বর্গ</a:t>
            </a:r>
            <a:r>
              <a:rPr lang="bn-BD" dirty="0" smtClean="0"/>
              <a:t>, গোত্র ও গণ নিয়ে যথেষ্ট বিতর্ক রয়েছে এবং সম্প্রতি বেশ কয়েকটি নতুন গণের নাম প্রস্তাব করা হয়েছে।</a:t>
            </a:r>
          </a:p>
          <a:p>
            <a:r>
              <a:rPr lang="bn-BD" dirty="0" smtClean="0"/>
              <a:t>পানকৌড়ি সমুদ্রতীরবর্তী অঞ্চল, হ্রদ ও নদীনালায় বসবাস করে। ডালপালা, সামুদ্রিক আগাছা ও গুয়ানো দিয়ে ঝোপঝাড়, বৃক্ষ কিংবা সমুদ্রতীরবর্তী পাহাড়ের খাঁজে এরা বাসা করে। নতুন ডিমের বর্ণ নীলচে, তবে সময়ের সাথে সাথে চকচকে সাদা বর্ণ ধারণ করে। তিন থেকে পাঁচ সপ্তাহে ডিম ফুটে ছানা বের হয়। তিন বছর বয়সে এরা বয়োঃপ্রাপ্ত হয়।</a:t>
            </a:r>
            <a:r>
              <a:rPr lang="bn-BD" baseline="30000" dirty="0" smtClean="0">
                <a:hlinkClick r:id="rId7"/>
              </a:rPr>
              <a:t>[১]</a:t>
            </a:r>
            <a:endParaRPr lang="bn-BD" dirty="0"/>
          </a:p>
        </p:txBody>
      </p:sp>
      <p:pic>
        <p:nvPicPr>
          <p:cNvPr id="3" name="Picture 2"/>
          <p:cNvPicPr>
            <a:picLocks noChangeAspect="1"/>
          </p:cNvPicPr>
          <p:nvPr/>
        </p:nvPicPr>
        <p:blipFill>
          <a:blip r:embed="rId8">
            <a:extLst>
              <a:ext uri="{28A0092B-C50C-407E-A947-70E740481C1C}">
                <a14:useLocalDpi xmlns="" xmlns:a14="http://schemas.microsoft.com/office/drawing/2010/main" val="0"/>
              </a:ext>
            </a:extLst>
          </a:blip>
          <a:stretch>
            <a:fillRect/>
          </a:stretch>
        </p:blipFill>
        <p:spPr>
          <a:xfrm>
            <a:off x="304800" y="304800"/>
            <a:ext cx="3276600" cy="3344863"/>
          </a:xfrm>
          <a:prstGeom prst="rect">
            <a:avLst/>
          </a:prstGeom>
        </p:spPr>
      </p:pic>
      <p:pic>
        <p:nvPicPr>
          <p:cNvPr id="4" name="Picture 3"/>
          <p:cNvPicPr>
            <a:picLocks noChangeAspect="1"/>
          </p:cNvPicPr>
          <p:nvPr/>
        </p:nvPicPr>
        <p:blipFill>
          <a:blip r:embed="rId9">
            <a:extLst>
              <a:ext uri="{28A0092B-C50C-407E-A947-70E740481C1C}">
                <a14:useLocalDpi xmlns="" xmlns:a14="http://schemas.microsoft.com/office/drawing/2010/main" val="0"/>
              </a:ext>
            </a:extLst>
          </a:blip>
          <a:stretch>
            <a:fillRect/>
          </a:stretch>
        </p:blipFill>
        <p:spPr>
          <a:xfrm>
            <a:off x="304800" y="3200400"/>
            <a:ext cx="3310593" cy="316098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30"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600" decel="100000"/>
                                        <p:tgtEl>
                                          <p:spTgt spid="2"/>
                                        </p:tgtEl>
                                      </p:cBhvr>
                                    </p:animEffect>
                                    <p:anim calcmode="lin" valueType="num">
                                      <p:cBhvr>
                                        <p:cTn id="22" dur="1600" decel="100000" fill="hold"/>
                                        <p:tgtEl>
                                          <p:spTgt spid="2"/>
                                        </p:tgtEl>
                                        <p:attrNameLst>
                                          <p:attrName>style.rotation</p:attrName>
                                        </p:attrNameLst>
                                      </p:cBhvr>
                                      <p:tavLst>
                                        <p:tav tm="0">
                                          <p:val>
                                            <p:fltVal val="-90"/>
                                          </p:val>
                                        </p:tav>
                                        <p:tav tm="100000">
                                          <p:val>
                                            <p:fltVal val="0"/>
                                          </p:val>
                                        </p:tav>
                                      </p:tavLst>
                                    </p:anim>
                                    <p:anim calcmode="lin" valueType="num">
                                      <p:cBhvr>
                                        <p:cTn id="23" dur="1600" decel="100000" fill="hold"/>
                                        <p:tgtEl>
                                          <p:spTgt spid="2"/>
                                        </p:tgtEl>
                                        <p:attrNameLst>
                                          <p:attrName>ppt_x</p:attrName>
                                        </p:attrNameLst>
                                      </p:cBhvr>
                                      <p:tavLst>
                                        <p:tav tm="0">
                                          <p:val>
                                            <p:strVal val="#ppt_x+0.4"/>
                                          </p:val>
                                        </p:tav>
                                        <p:tav tm="100000">
                                          <p:val>
                                            <p:strVal val="#ppt_x-0.05"/>
                                          </p:val>
                                        </p:tav>
                                      </p:tavLst>
                                    </p:anim>
                                    <p:anim calcmode="lin" valueType="num">
                                      <p:cBhvr>
                                        <p:cTn id="24" dur="1600" decel="100000" fill="hold"/>
                                        <p:tgtEl>
                                          <p:spTgt spid="2"/>
                                        </p:tgtEl>
                                        <p:attrNameLst>
                                          <p:attrName>ppt_y</p:attrName>
                                        </p:attrNameLst>
                                      </p:cBhvr>
                                      <p:tavLst>
                                        <p:tav tm="0">
                                          <p:val>
                                            <p:strVal val="#ppt_y-0.4"/>
                                          </p:val>
                                        </p:tav>
                                        <p:tav tm="100000">
                                          <p:val>
                                            <p:strVal val="#ppt_y+0.1"/>
                                          </p:val>
                                        </p:tav>
                                      </p:tavLst>
                                    </p:anim>
                                    <p:anim calcmode="lin" valueType="num">
                                      <p:cBhvr>
                                        <p:cTn id="25" dur="400" accel="100000" fill="hold">
                                          <p:stCondLst>
                                            <p:cond delay="1600"/>
                                          </p:stCondLst>
                                        </p:cTn>
                                        <p:tgtEl>
                                          <p:spTgt spid="2"/>
                                        </p:tgtEl>
                                        <p:attrNameLst>
                                          <p:attrName>ppt_x</p:attrName>
                                        </p:attrNameLst>
                                      </p:cBhvr>
                                      <p:tavLst>
                                        <p:tav tm="0">
                                          <p:val>
                                            <p:strVal val="#ppt_x-0.05"/>
                                          </p:val>
                                        </p:tav>
                                        <p:tav tm="100000">
                                          <p:val>
                                            <p:strVal val="#ppt_x"/>
                                          </p:val>
                                        </p:tav>
                                      </p:tavLst>
                                    </p:anim>
                                    <p:anim calcmode="lin" valueType="num">
                                      <p:cBhvr>
                                        <p:cTn id="26" dur="400" accel="100000" fill="hold">
                                          <p:stCondLst>
                                            <p:cond delay="16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4572000" cy="6247864"/>
          </a:xfrm>
          <a:prstGeom prst="rect">
            <a:avLst/>
          </a:prstGeom>
        </p:spPr>
        <p:txBody>
          <a:bodyPr>
            <a:spAutoFit/>
          </a:bodyPr>
          <a:lstStyle/>
          <a:p>
            <a:pPr algn="just"/>
            <a:r>
              <a:rPr lang="bn-BD" sz="2000" b="1" dirty="0" smtClean="0"/>
              <a:t>শালিক</a:t>
            </a:r>
            <a:r>
              <a:rPr lang="bn-BD" sz="2000" dirty="0" smtClean="0"/>
              <a:t> বা </a:t>
            </a:r>
            <a:r>
              <a:rPr lang="bn-BD" sz="2000" b="1" dirty="0" smtClean="0"/>
              <a:t>শালিখ</a:t>
            </a:r>
            <a:r>
              <a:rPr lang="bn-BD" sz="2000" dirty="0" smtClean="0"/>
              <a:t> </a:t>
            </a:r>
            <a:r>
              <a:rPr lang="en-US" sz="2000" b="1" dirty="0" err="1" smtClean="0"/>
              <a:t>Sturnidae</a:t>
            </a:r>
            <a:r>
              <a:rPr lang="en-US" sz="2000" dirty="0" smtClean="0"/>
              <a:t> (</a:t>
            </a:r>
            <a:r>
              <a:rPr lang="bn-BD" sz="2000" dirty="0" smtClean="0"/>
              <a:t>স্টার্নিডি) </a:t>
            </a:r>
            <a:r>
              <a:rPr lang="bn-BD" sz="2000" dirty="0" smtClean="0">
                <a:hlinkClick r:id="rId2" tooltip="গোত্র (জীববিদ্যা)"/>
              </a:rPr>
              <a:t>গোত্রের</a:t>
            </a:r>
            <a:r>
              <a:rPr lang="bn-BD" sz="2000" dirty="0" smtClean="0"/>
              <a:t> অন্তর্গত একদল ছোট ও মাঝারি আকারের বৃক্ষচর পাখি। স্টার্নিডি নামটি </a:t>
            </a:r>
            <a:r>
              <a:rPr lang="bn-BD" sz="2000" dirty="0" smtClean="0">
                <a:hlinkClick r:id="rId3" tooltip="লাতিন ভাষা"/>
              </a:rPr>
              <a:t>লাতিন</a:t>
            </a:r>
            <a:r>
              <a:rPr lang="bn-BD" sz="2000" dirty="0" smtClean="0"/>
              <a:t> </a:t>
            </a:r>
            <a:r>
              <a:rPr lang="en-US" sz="2000" i="1" dirty="0" err="1" smtClean="0"/>
              <a:t>Sturnus</a:t>
            </a:r>
            <a:r>
              <a:rPr lang="en-US" sz="2000" dirty="0" smtClean="0"/>
              <a:t> </a:t>
            </a:r>
            <a:r>
              <a:rPr lang="bn-BD" sz="2000" dirty="0" smtClean="0"/>
              <a:t>থেকে এসেছে যার অর্থ </a:t>
            </a:r>
            <a:r>
              <a:rPr lang="bn-BD" sz="2000" i="1" dirty="0" smtClean="0"/>
              <a:t>শালিক</a:t>
            </a:r>
            <a:r>
              <a:rPr lang="bn-BD" sz="2000" dirty="0" smtClean="0"/>
              <a:t>। অধিকাংশ বড় আকৃতির এশীয় শালিক প্রজাতি </a:t>
            </a:r>
            <a:r>
              <a:rPr lang="bn-BD" sz="2000" dirty="0" smtClean="0">
                <a:hlinkClick r:id="rId4" tooltip="ময়না"/>
              </a:rPr>
              <a:t>ময়না</a:t>
            </a:r>
            <a:r>
              <a:rPr lang="bn-BD" sz="2000" dirty="0" smtClean="0"/>
              <a:t> নামে পরিচিত। </a:t>
            </a:r>
            <a:r>
              <a:rPr lang="bn-BD" sz="2000" dirty="0" smtClean="0">
                <a:hlinkClick r:id="rId5" tooltip="ইউরোপ"/>
              </a:rPr>
              <a:t>ইউরোপ</a:t>
            </a:r>
            <a:r>
              <a:rPr lang="bn-BD" sz="2000" dirty="0" smtClean="0"/>
              <a:t>, </a:t>
            </a:r>
            <a:r>
              <a:rPr lang="bn-BD" sz="2000" dirty="0" smtClean="0">
                <a:hlinkClick r:id="rId6" tooltip="এশিয়া"/>
              </a:rPr>
              <a:t>এশিয়া</a:t>
            </a:r>
            <a:r>
              <a:rPr lang="bn-BD" sz="2000" dirty="0" smtClean="0"/>
              <a:t>, </a:t>
            </a:r>
            <a:r>
              <a:rPr lang="bn-BD" sz="2000" dirty="0" smtClean="0">
                <a:hlinkClick r:id="rId7" tooltip="আফ্রিকা"/>
              </a:rPr>
              <a:t>আফ্রিকা</a:t>
            </a:r>
            <a:r>
              <a:rPr lang="bn-BD" sz="2000" dirty="0" smtClean="0"/>
              <a:t>, </a:t>
            </a:r>
            <a:r>
              <a:rPr lang="bn-BD" sz="2000" dirty="0" smtClean="0">
                <a:hlinkClick r:id="rId8" tooltip="অস্ট্রেলিয়া"/>
              </a:rPr>
              <a:t>অস্ট্রেলিয়া</a:t>
            </a:r>
            <a:r>
              <a:rPr lang="bn-BD" sz="2000" dirty="0" smtClean="0"/>
              <a:t> এবং বিষুবীয় অঞ্চলের </a:t>
            </a:r>
            <a:r>
              <a:rPr lang="bn-BD" sz="2000" dirty="0" smtClean="0">
                <a:hlinkClick r:id="rId9" tooltip="প্রশান্ত মহাসাগর"/>
              </a:rPr>
              <a:t>প্রশান্ত মহাসাগরীয়</a:t>
            </a:r>
            <a:r>
              <a:rPr lang="bn-BD" sz="2000" dirty="0" smtClean="0"/>
              <a:t> দ্বীপগুলোতে শালিক দেখা যায়। কয়েক প্রজাতির এশীয় ও ইউরোপীয় শালিক প্রজাতিকে </a:t>
            </a:r>
            <a:r>
              <a:rPr lang="bn-BD" sz="2000" dirty="0" smtClean="0">
                <a:hlinkClick r:id="rId10" tooltip="উত্তর আমেরিকা"/>
              </a:rPr>
              <a:t>উত্তর আমেরিকা</a:t>
            </a:r>
            <a:r>
              <a:rPr lang="bn-BD" sz="2000" dirty="0" smtClean="0"/>
              <a:t>, </a:t>
            </a:r>
            <a:r>
              <a:rPr lang="bn-BD" sz="2000" dirty="0" smtClean="0">
                <a:hlinkClick r:id="rId11" tooltip="হাওয়াই"/>
              </a:rPr>
              <a:t>হাওয়াই</a:t>
            </a:r>
            <a:r>
              <a:rPr lang="bn-BD" sz="2000" dirty="0" smtClean="0"/>
              <a:t> ও </a:t>
            </a:r>
            <a:r>
              <a:rPr lang="bn-BD" sz="2000" dirty="0" smtClean="0">
                <a:hlinkClick r:id="rId12" tooltip="নিউজিল্যান্ড"/>
              </a:rPr>
              <a:t>নিউজিল্যান্ডে</a:t>
            </a:r>
            <a:r>
              <a:rPr lang="bn-BD" sz="2000" dirty="0" smtClean="0"/>
              <a:t> অবমুক্ত করা হয়েছে।</a:t>
            </a:r>
          </a:p>
          <a:p>
            <a:pPr algn="just"/>
            <a:r>
              <a:rPr lang="bn-BD" sz="2000" dirty="0" smtClean="0"/>
              <a:t>শালিকের স্বরতন্ত্রী বেশ জটিল হওয়ায় এদের ডাক বিচিত্র ও বিভিন্ন সবরে ওঠানামা করে। এরা খুব সহজেই আশেপাশের আওয়াজ আর মানুষের কথা অনুকরণ করতে পারে। এরা মানুষের গলার স্বর শুনে নির্দিষ্ট কাউকে চিনতে সক্ষম এবং বর্তমানে এরা </a:t>
            </a:r>
            <a:r>
              <a:rPr lang="bn-BD" sz="2000" dirty="0" smtClean="0">
                <a:hlinkClick r:id="rId13" tooltip="মানব ভাষা (পাতার অস্তিত্ব নেই)"/>
              </a:rPr>
              <a:t>মানব ভাষা</a:t>
            </a:r>
            <a:r>
              <a:rPr lang="bn-BD" sz="2000" dirty="0" smtClean="0"/>
              <a:t> বিষয়ক গবেষণার বিষয়বস্তুতে পরিণত হয়েছে।</a:t>
            </a:r>
            <a:r>
              <a:rPr lang="bn-BD" sz="2000" baseline="30000" dirty="0" smtClean="0">
                <a:hlinkClick r:id="rId14"/>
              </a:rPr>
              <a:t>[১]</a:t>
            </a:r>
            <a:endParaRPr lang="bn-BD" sz="2000" dirty="0"/>
          </a:p>
        </p:txBody>
      </p:sp>
      <p:pic>
        <p:nvPicPr>
          <p:cNvPr id="3" name="Picture 2" descr="Lamprotornis hildebrandti -Tanzania-8-2c.jpg"/>
          <p:cNvPicPr>
            <a:picLocks noChangeAspect="1" noChangeArrowheads="1"/>
          </p:cNvPicPr>
          <p:nvPr/>
        </p:nvPicPr>
        <p:blipFill>
          <a:blip r:embed="rId15"/>
          <a:srcRect/>
          <a:stretch>
            <a:fillRect/>
          </a:stretch>
        </p:blipFill>
        <p:spPr bwMode="auto">
          <a:xfrm>
            <a:off x="5562600" y="228600"/>
            <a:ext cx="3200400" cy="3038476"/>
          </a:xfrm>
          <a:prstGeom prst="rect">
            <a:avLst/>
          </a:prstGeom>
          <a:noFill/>
        </p:spPr>
      </p:pic>
      <p:pic>
        <p:nvPicPr>
          <p:cNvPr id="4" name="Picture 3"/>
          <p:cNvPicPr>
            <a:picLocks noChangeAspect="1"/>
          </p:cNvPicPr>
          <p:nvPr/>
        </p:nvPicPr>
        <p:blipFill>
          <a:blip r:embed="rId16">
            <a:extLst>
              <a:ext uri="{28A0092B-C50C-407E-A947-70E740481C1C}">
                <a14:useLocalDpi xmlns="" xmlns:a14="http://schemas.microsoft.com/office/drawing/2010/main" val="0"/>
              </a:ext>
            </a:extLst>
          </a:blip>
          <a:stretch>
            <a:fillRect/>
          </a:stretch>
        </p:blipFill>
        <p:spPr>
          <a:xfrm>
            <a:off x="5562600" y="3505200"/>
            <a:ext cx="3314423" cy="2743200"/>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800" decel="100000"/>
                                        <p:tgtEl>
                                          <p:spTgt spid="4"/>
                                        </p:tgtEl>
                                      </p:cBhvr>
                                    </p:animEffect>
                                    <p:anim calcmode="lin" valueType="num">
                                      <p:cBhvr>
                                        <p:cTn id="18" dur="800" decel="100000" fill="hold"/>
                                        <p:tgtEl>
                                          <p:spTgt spid="4"/>
                                        </p:tgtEl>
                                        <p:attrNameLst>
                                          <p:attrName>style.rotation</p:attrName>
                                        </p:attrNameLst>
                                      </p:cBhvr>
                                      <p:tavLst>
                                        <p:tav tm="0">
                                          <p:val>
                                            <p:fltVal val="-90"/>
                                          </p:val>
                                        </p:tav>
                                        <p:tav tm="100000">
                                          <p:val>
                                            <p:fltVal val="0"/>
                                          </p:val>
                                        </p:tav>
                                      </p:tavLst>
                                    </p:anim>
                                    <p:anim calcmode="lin" valueType="num">
                                      <p:cBhvr>
                                        <p:cTn id="19" dur="800" decel="100000" fill="hold"/>
                                        <p:tgtEl>
                                          <p:spTgt spid="4"/>
                                        </p:tgtEl>
                                        <p:attrNameLst>
                                          <p:attrName>ppt_x</p:attrName>
                                        </p:attrNameLst>
                                      </p:cBhvr>
                                      <p:tavLst>
                                        <p:tav tm="0">
                                          <p:val>
                                            <p:strVal val="#ppt_x+0.4"/>
                                          </p:val>
                                        </p:tav>
                                        <p:tav tm="100000">
                                          <p:val>
                                            <p:strVal val="#ppt_x-0.05"/>
                                          </p:val>
                                        </p:tav>
                                      </p:tavLst>
                                    </p:anim>
                                    <p:anim calcmode="lin" valueType="num">
                                      <p:cBhvr>
                                        <p:cTn id="20" dur="800" decel="100000" fill="hold"/>
                                        <p:tgtEl>
                                          <p:spTgt spid="4"/>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762000" y="3429000"/>
            <a:ext cx="2743200" cy="2286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dirty="0" smtClean="0">
                <a:latin typeface="NikoshBAN" pitchFamily="2" charset="0"/>
                <a:cs typeface="NikoshBAN" pitchFamily="2" charset="0"/>
              </a:rPr>
              <a:t>শালিক</a:t>
            </a:r>
            <a:endParaRPr lang="en-US" sz="4800" dirty="0">
              <a:latin typeface="NikoshBAN" pitchFamily="2" charset="0"/>
              <a:cs typeface="NikoshBAN" pitchFamily="2" charset="0"/>
            </a:endParaRPr>
          </a:p>
        </p:txBody>
      </p:sp>
      <p:sp>
        <p:nvSpPr>
          <p:cNvPr id="3" name="Oval 2"/>
          <p:cNvSpPr/>
          <p:nvPr/>
        </p:nvSpPr>
        <p:spPr>
          <a:xfrm>
            <a:off x="5257800" y="3581400"/>
            <a:ext cx="2743200" cy="2286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latin typeface="NikoshBAN" pitchFamily="2" charset="0"/>
                <a:cs typeface="NikoshBAN" pitchFamily="2" charset="0"/>
              </a:rPr>
              <a:t>পানকৌড়ি</a:t>
            </a:r>
            <a:endParaRPr lang="en-US" sz="4000" dirty="0">
              <a:latin typeface="NikoshBAN" pitchFamily="2" charset="0"/>
              <a:cs typeface="NikoshBAN" pitchFamily="2" charset="0"/>
            </a:endParaRPr>
          </a:p>
        </p:txBody>
      </p:sp>
      <p:sp>
        <p:nvSpPr>
          <p:cNvPr id="4" name="Oval 3"/>
          <p:cNvSpPr/>
          <p:nvPr/>
        </p:nvSpPr>
        <p:spPr>
          <a:xfrm>
            <a:off x="3048000" y="381000"/>
            <a:ext cx="2743200" cy="2286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latin typeface="NikoshBAN" pitchFamily="2" charset="0"/>
                <a:cs typeface="NikoshBAN" pitchFamily="2" charset="0"/>
              </a:rPr>
              <a:t>টুনটুনি</a:t>
            </a:r>
            <a:endParaRPr lang="en-US" sz="4400" dirty="0">
              <a:latin typeface="NikoshBAN" pitchFamily="2" charset="0"/>
              <a:cs typeface="NikoshBAN" pitchFamily="2" charset="0"/>
            </a:endParaRPr>
          </a:p>
        </p:txBody>
      </p:sp>
      <p:sp>
        <p:nvSpPr>
          <p:cNvPr id="5" name="Oval 4"/>
          <p:cNvSpPr/>
          <p:nvPr/>
        </p:nvSpPr>
        <p:spPr>
          <a:xfrm>
            <a:off x="3505200" y="2971800"/>
            <a:ext cx="1676400" cy="14478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b="1" dirty="0" smtClean="0">
                <a:solidFill>
                  <a:srgbClr val="FF0000"/>
                </a:solidFill>
                <a:latin typeface="NikoshBAN" pitchFamily="2" charset="0"/>
                <a:cs typeface="NikoshBAN" pitchFamily="2" charset="0"/>
              </a:rPr>
              <a:t>দলীয় কাজ</a:t>
            </a:r>
            <a:endParaRPr lang="en-US" sz="4000" b="1" dirty="0">
              <a:solidFill>
                <a:srgbClr val="FF0000"/>
              </a:solidFill>
              <a:latin typeface="NikoshBAN" pitchFamily="2" charset="0"/>
              <a:cs typeface="NikoshBAN" pitchFamily="2" charset="0"/>
            </a:endParaRPr>
          </a:p>
        </p:txBody>
      </p:sp>
    </p:spTree>
  </p:cSld>
  <p:clrMapOvr>
    <a:masterClrMapping/>
  </p:clrMapOvr>
  <p:transition spd="med">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529</Words>
  <Application>Microsoft Office PowerPoint</Application>
  <PresentationFormat>On-screen Show (4:3)</PresentationFormat>
  <Paragraphs>39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Suchitra Chakma</dc:creator>
  <cp:lastModifiedBy>Suchitra Chakma</cp:lastModifiedBy>
  <cp:revision>10</cp:revision>
  <dcterms:created xsi:type="dcterms:W3CDTF">2017-09-26T11:19:25Z</dcterms:created>
  <dcterms:modified xsi:type="dcterms:W3CDTF">2017-09-27T07:47:10Z</dcterms:modified>
</cp:coreProperties>
</file>